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78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3" r:id="rId22"/>
    <p:sldId id="274" r:id="rId23"/>
    <p:sldId id="275" r:id="rId24"/>
    <p:sldId id="265" r:id="rId25"/>
    <p:sldId id="266" r:id="rId26"/>
    <p:sldId id="270" r:id="rId27"/>
    <p:sldId id="271" r:id="rId28"/>
    <p:sldId id="288" r:id="rId29"/>
    <p:sldId id="289" r:id="rId30"/>
    <p:sldId id="290" r:id="rId31"/>
    <p:sldId id="277" r:id="rId32"/>
  </p:sldIdLst>
  <p:sldSz cx="9144000" cy="5143500" type="screen16x9"/>
  <p:notesSz cx="6858000" cy="9144000"/>
  <p:embeddedFontLs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9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TC30+wdiO8zdbBQbHeDNc5o6F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2160"/>
        <p:guide pos="3863"/>
        <p:guide orient="horz" pos="162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876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7b087a982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" name="Google Shape;14;g7b087a982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619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8c5ee67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d8c5ee67f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d8c5ee67f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594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f7777bd29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cf7777bd29_1_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gcf7777bd29_1_3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5666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f7777bd2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cf7777bd2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cf7777bd2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97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f7777bd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cf7777bd29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gcf7777bd29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01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f7777bd2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cf7777bd29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cf7777bd29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67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f7777bd2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cf7777bd29_1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cf7777bd29_1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033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f7777bd29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cf7777bd29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cf7777bd29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388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f7777bd29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cf7777bd29_1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cf7777bd29_1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f7777bd29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f7777bd29_1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cf7777bd29_1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0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28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08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b087a982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7b087a982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4028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b087a9827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7b087a982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3559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359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837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377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8c5ee67f6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d8c5ee67f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7650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c5ee67f6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d8c5ee67f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8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f7777bd29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cf7777bd29_1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cf7777bd29_1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69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f7777bd29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cf7777bd29_1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cf7777bd29_1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286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/>
          </a:p>
        </p:txBody>
      </p:sp>
      <p:sp>
        <p:nvSpPr>
          <p:cNvPr id="200" name="Google Shape;20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11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818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" name="Google Shape;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4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" name="Google Shape;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686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021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481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1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31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452438" y="404813"/>
            <a:ext cx="8239125" cy="537436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36" name="Subtítulo do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2438" y="889861"/>
            <a:ext cx="8239125" cy="350543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Subtítulo do Slide</a:t>
            </a:r>
          </a:p>
        </p:txBody>
      </p:sp>
      <p:sp>
        <p:nvSpPr>
          <p:cNvPr id="37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452438" y="1593189"/>
            <a:ext cx="8239125" cy="3096005"/>
          </a:xfrm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4500563" y="4905375"/>
            <a:ext cx="138189" cy="1404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29088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75588" y="3077277"/>
            <a:ext cx="21881490" cy="326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C-0019-20 Marca Horizontal.png" descr="GOC-0019-20 Marca Horizontal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732912" y="1673596"/>
            <a:ext cx="3678176" cy="12934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8057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2550800" y="1400525"/>
            <a:ext cx="57657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iluministas também reagiram ao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Antigo Regime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Opunham-se ao absolutismo, aos privilégios da nobreza e do clero, à intolerância religiosa e à falta de liberdade.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1689099" y="298883"/>
            <a:ext cx="5765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 CONTRA O ANTIGO REGIME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2550800" y="3013500"/>
            <a:ext cx="34455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Lembra o que foi Antigo Regime?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300" y="852425"/>
            <a:ext cx="1752525" cy="24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/>
        </p:nvSpPr>
        <p:spPr>
          <a:xfrm>
            <a:off x="664349" y="3273375"/>
            <a:ext cx="1752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 Luis XIV, símbolo do absolutismo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586300" y="4489725"/>
            <a:ext cx="455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https://bit.ly/3bTbPEq. Acesso em 16/03/2021.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8c5ee67f6_0_8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d8c5ee67f6_0_8"/>
          <p:cNvSpPr txBox="1"/>
          <p:nvPr/>
        </p:nvSpPr>
        <p:spPr>
          <a:xfrm>
            <a:off x="1689099" y="298883"/>
            <a:ext cx="576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PROGRESSO ILUMINISTA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gd8c5ee67f6_0_8"/>
          <p:cNvGrpSpPr/>
          <p:nvPr/>
        </p:nvGrpSpPr>
        <p:grpSpPr>
          <a:xfrm>
            <a:off x="653585" y="974865"/>
            <a:ext cx="2698654" cy="1960059"/>
            <a:chOff x="1397438" y="2290465"/>
            <a:chExt cx="3653249" cy="1622987"/>
          </a:xfrm>
        </p:grpSpPr>
        <p:sp>
          <p:nvSpPr>
            <p:cNvPr id="115" name="Google Shape;115;gd8c5ee67f6_0_8"/>
            <p:cNvSpPr/>
            <p:nvPr/>
          </p:nvSpPr>
          <p:spPr>
            <a:xfrm rot="2700000">
              <a:off x="2246603" y="1441300"/>
              <a:ext cx="561726" cy="2260055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d8c5ee67f6_0_8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 i="0" u="none" strike="noStrike" cap="non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gd8c5ee67f6_0_8"/>
            <p:cNvSpPr txBox="1"/>
            <p:nvPr/>
          </p:nvSpPr>
          <p:spPr>
            <a:xfrm rot="18900000">
              <a:off x="1528555" y="2325022"/>
              <a:ext cx="2231066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1800" b="1" i="0" u="none" strike="noStrike" cap="none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ILUMINISTAS</a:t>
              </a:r>
              <a:endParaRPr sz="18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gd8c5ee67f6_0_8"/>
            <p:cNvSpPr txBox="1"/>
            <p:nvPr/>
          </p:nvSpPr>
          <p:spPr>
            <a:xfrm rot="18900000">
              <a:off x="2494919" y="2483258"/>
              <a:ext cx="2555768" cy="1430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Rousseau, Voltaire, Diderot, </a:t>
              </a:r>
              <a:r>
                <a:rPr lang="pt-BR" sz="24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Montesquieu e </a:t>
              </a:r>
              <a:r>
                <a:rPr lang="pt-BR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Lavoisier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gd8c5ee67f6_0_8"/>
          <p:cNvGrpSpPr/>
          <p:nvPr/>
        </p:nvGrpSpPr>
        <p:grpSpPr>
          <a:xfrm>
            <a:off x="5620022" y="822027"/>
            <a:ext cx="2745557" cy="2465104"/>
            <a:chOff x="5123977" y="1258050"/>
            <a:chExt cx="2873123" cy="2813725"/>
          </a:xfrm>
        </p:grpSpPr>
        <p:sp>
          <p:nvSpPr>
            <p:cNvPr id="120" name="Google Shape;120;gd8c5ee67f6_0_8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d8c5ee67f6_0_8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 i="0" u="none" strike="noStrike" cap="non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gd8c5ee67f6_0_8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CIÊNCIA</a:t>
              </a:r>
              <a:endPara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d8c5ee67f6_0_8"/>
            <p:cNvSpPr txBox="1"/>
            <p:nvPr/>
          </p:nvSpPr>
          <p:spPr>
            <a:xfrm rot="-2700000">
              <a:off x="5386707" y="2631715"/>
              <a:ext cx="2848085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Para conhecê-las, se dedicavam à ciência</a:t>
              </a: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gd8c5ee67f6_0_8"/>
          <p:cNvGrpSpPr/>
          <p:nvPr/>
        </p:nvGrpSpPr>
        <p:grpSpPr>
          <a:xfrm>
            <a:off x="2712941" y="1863250"/>
            <a:ext cx="2737866" cy="2736480"/>
            <a:chOff x="3420974" y="1473349"/>
            <a:chExt cx="2509272" cy="2289558"/>
          </a:xfrm>
        </p:grpSpPr>
        <p:sp>
          <p:nvSpPr>
            <p:cNvPr id="125" name="Google Shape;125;gd8c5ee67f6_0_8"/>
            <p:cNvSpPr/>
            <p:nvPr/>
          </p:nvSpPr>
          <p:spPr>
            <a:xfrm rot="2700000">
              <a:off x="4220907" y="1416188"/>
              <a:ext cx="473903" cy="2394546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d8c5ee67f6_0_8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 i="0" u="none" strike="noStrike" cap="non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gd8c5ee67f6_0_8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RAZÃO</a:t>
              </a:r>
              <a:endPara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d8c5ee67f6_0_8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Crença em um mundo regido por leis naturais</a:t>
              </a: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f7777bd29_1_354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cf7777bd29_1_354"/>
          <p:cNvSpPr/>
          <p:nvPr/>
        </p:nvSpPr>
        <p:spPr>
          <a:xfrm>
            <a:off x="3364950" y="855275"/>
            <a:ext cx="4954200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Estudar as ideias dos filósofos iluministas é compreender que elas ainda estão presentes em nosso cotidiano. Segundo a Constituição, o Brasil segue a tripartição (Executivo, Legislativo e Judiciário) para evitar a concentração do poder.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cf7777bd29_1_354"/>
          <p:cNvSpPr txBox="1"/>
          <p:nvPr/>
        </p:nvSpPr>
        <p:spPr>
          <a:xfrm>
            <a:off x="640039" y="4371762"/>
            <a:ext cx="642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https://bit.ly/2R5H2N2   Acesso em: 03 dez.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cf7777bd29_1_354"/>
          <p:cNvSpPr txBox="1"/>
          <p:nvPr/>
        </p:nvSpPr>
        <p:spPr>
          <a:xfrm>
            <a:off x="706475" y="3654700"/>
            <a:ext cx="5036700" cy="98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Praça dos Três Poderes, Brasília, foto de 2015.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cf7777bd29_1_354" descr="Arquivo: Os Candangos.jpg"/>
          <p:cNvPicPr preferRelativeResize="0"/>
          <p:nvPr/>
        </p:nvPicPr>
        <p:blipFill rotWithShape="1">
          <a:blip r:embed="rId3">
            <a:alphaModFix/>
          </a:blip>
          <a:srcRect l="26470"/>
          <a:stretch/>
        </p:blipFill>
        <p:spPr>
          <a:xfrm>
            <a:off x="706474" y="855276"/>
            <a:ext cx="2563800" cy="23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57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f7777bd29_1_0"/>
          <p:cNvSpPr/>
          <p:nvPr/>
        </p:nvSpPr>
        <p:spPr>
          <a:xfrm>
            <a:off x="3084725" y="861075"/>
            <a:ext cx="52440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jurista francês Charles-Louis de Secondat, Barão de Montesquieu, em sua obra, “O espírito das leis”, defendeu a ideia de que, quando as pessoas têm poder, tendem a abusar dele, então, era preciso evitar que o poder se concentrasse nas mãos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uma só pessoa ou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só grupo de notáveis.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cf7777bd29_1_0"/>
          <p:cNvSpPr txBox="1"/>
          <p:nvPr/>
        </p:nvSpPr>
        <p:spPr>
          <a:xfrm>
            <a:off x="1689100" y="298878"/>
            <a:ext cx="57657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MONTESQUIEU (1689-1755)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cf7777bd29_1_0"/>
          <p:cNvSpPr txBox="1"/>
          <p:nvPr/>
        </p:nvSpPr>
        <p:spPr>
          <a:xfrm>
            <a:off x="663788" y="4469505"/>
            <a:ext cx="642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https://bit.ly/3o9hv1x  Acesso em: 03 dez.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gcf7777bd29_1_0" descr="Arquivo: Charles Montesquieu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25" y="831846"/>
            <a:ext cx="2398900" cy="305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cf7777bd29_1_0"/>
          <p:cNvSpPr/>
          <p:nvPr/>
        </p:nvSpPr>
        <p:spPr>
          <a:xfrm>
            <a:off x="685825" y="4118100"/>
            <a:ext cx="7642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" rIns="91425" bIns="108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Barão de Montesquieu. 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05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f7777bd29_1_16"/>
          <p:cNvSpPr/>
          <p:nvPr/>
        </p:nvSpPr>
        <p:spPr>
          <a:xfrm>
            <a:off x="682750" y="901775"/>
            <a:ext cx="7647000" cy="3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Inspirados nas ideias de Montesquieu, os estadunidenses Alexander Hamilton e James Madison formularam a teoria da divisão dos poderes em três: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Executivo 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(para administrar o país e executar as leis),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Legislativo 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(para elaborar e aprovar as leis) e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Judiciário 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(para fiscalizar o cumprimento das leis e julgar os conflitos).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cf7777bd29_1_16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cf7777bd29_1_16"/>
          <p:cNvSpPr txBox="1"/>
          <p:nvPr/>
        </p:nvSpPr>
        <p:spPr>
          <a:xfrm>
            <a:off x="2456759" y="298883"/>
            <a:ext cx="434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TRIPARTIÇÃO DO PODER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76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f7777bd29_1_69"/>
          <p:cNvSpPr/>
          <p:nvPr/>
        </p:nvSpPr>
        <p:spPr>
          <a:xfrm>
            <a:off x="4030244" y="754982"/>
            <a:ext cx="427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cf7777bd29_1_69"/>
          <p:cNvSpPr txBox="1"/>
          <p:nvPr/>
        </p:nvSpPr>
        <p:spPr>
          <a:xfrm>
            <a:off x="5148666" y="2324069"/>
            <a:ext cx="33237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&lt;https://bit.ly/3qsJGcm&gt; Acesso em: 30 nov. 2020.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cf7777bd29_1_69"/>
          <p:cNvSpPr txBox="1"/>
          <p:nvPr/>
        </p:nvSpPr>
        <p:spPr>
          <a:xfrm>
            <a:off x="6049844" y="1001166"/>
            <a:ext cx="22557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DIVISÃO DOS PODERES NO BRASIL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cf7777bd29_1_69" descr="Arquivo: Separation of Powers-p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811" y="277189"/>
            <a:ext cx="5181209" cy="4409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13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7777bd29_1_167"/>
          <p:cNvSpPr/>
          <p:nvPr/>
        </p:nvSpPr>
        <p:spPr>
          <a:xfrm>
            <a:off x="2644107" y="754964"/>
            <a:ext cx="57795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1751, foi publicada na França uma obra chamada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Enciclopédia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composta de 35 volumes, 71.818 artigos e 2.885 ilustrações, que foi editada por D'Alembert e Diderot. A ideia era reunir nela todo o conhecimento até então produzido e, ao mesmo tempo, divulgá-lo para muitas pessoas.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f7777bd29_1_167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cf7777bd29_1_167"/>
          <p:cNvSpPr txBox="1"/>
          <p:nvPr/>
        </p:nvSpPr>
        <p:spPr>
          <a:xfrm>
            <a:off x="3091310" y="299309"/>
            <a:ext cx="29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ENCICLOPÉDIA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cf7777bd29_1_167"/>
          <p:cNvSpPr txBox="1"/>
          <p:nvPr/>
        </p:nvSpPr>
        <p:spPr>
          <a:xfrm>
            <a:off x="2629625" y="3432775"/>
            <a:ext cx="3642900" cy="122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Encyclopédia de D'Alembert e Diderot – primeira página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cf7777bd29_1_167"/>
          <p:cNvSpPr txBox="1"/>
          <p:nvPr/>
        </p:nvSpPr>
        <p:spPr>
          <a:xfrm>
            <a:off x="633124" y="4239014"/>
            <a:ext cx="202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https://bit.ly/37LZVJi &gt; Acesso em: 03 dez.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cf7777bd29_1_167" descr="Arquivo: Encyclopédie de D'Alembert et Diderot - Página de estreia - ENC 1-NA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135" y="822489"/>
            <a:ext cx="1963493" cy="3210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48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f7777bd29_1_177"/>
          <p:cNvSpPr/>
          <p:nvPr/>
        </p:nvSpPr>
        <p:spPr>
          <a:xfrm>
            <a:off x="2929775" y="822500"/>
            <a:ext cx="53463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filósofo Denis Diderot (1713-1784) e o matemático Jean D’Alembert (1717-1776) coordenaram a edição da obra e convidaram artistas, filósofos, cientistas, médicos, teólogos, entre outros profissionais, para escrever os verbetes.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cf7777bd29_1_177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cf7777bd29_1_177"/>
          <p:cNvSpPr txBox="1"/>
          <p:nvPr/>
        </p:nvSpPr>
        <p:spPr>
          <a:xfrm>
            <a:off x="3091310" y="299309"/>
            <a:ext cx="29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ENCICLOPÉDIA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cf7777bd29_1_177"/>
          <p:cNvSpPr txBox="1"/>
          <p:nvPr/>
        </p:nvSpPr>
        <p:spPr>
          <a:xfrm>
            <a:off x="663788" y="4469505"/>
            <a:ext cx="642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&lt;https://commons.wikimedia.org/wiki/File:Alembert.jpg&gt; Acesso em: 03 dez.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cf7777bd29_1_177" descr="Arquivo: Alember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00" y="822500"/>
            <a:ext cx="2265974" cy="285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cf7777bd29_1_177"/>
          <p:cNvSpPr txBox="1"/>
          <p:nvPr/>
        </p:nvSpPr>
        <p:spPr>
          <a:xfrm>
            <a:off x="2929775" y="3429000"/>
            <a:ext cx="3346800" cy="101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Obra D’Alembert. Maurice Tour, 1753.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9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f7777bd29_1_187"/>
          <p:cNvSpPr/>
          <p:nvPr/>
        </p:nvSpPr>
        <p:spPr>
          <a:xfrm>
            <a:off x="3580481" y="922526"/>
            <a:ext cx="4743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Diderot escreveu que seu objetivo era tornar as pessoas mais instruídas, tornando-as assim mais virtuosas e mais felizes.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cf7777bd29_1_187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cf7777bd29_1_187"/>
          <p:cNvSpPr txBox="1"/>
          <p:nvPr/>
        </p:nvSpPr>
        <p:spPr>
          <a:xfrm>
            <a:off x="3091310" y="299309"/>
            <a:ext cx="29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ENCICLOPÉDIA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cf7777bd29_1_187" descr="Arquivo: Denis Diderot 1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541" y="870930"/>
            <a:ext cx="2811339" cy="3492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cf7777bd29_1_187"/>
          <p:cNvSpPr txBox="1"/>
          <p:nvPr/>
        </p:nvSpPr>
        <p:spPr>
          <a:xfrm>
            <a:off x="663788" y="4469505"/>
            <a:ext cx="6421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&lt;https://commons.wikimedia.org/wiki/File:Denis_Diderot_111.PNG&gt; Acesso em: 03 dez. 2020.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cf7777bd29_1_187"/>
          <p:cNvSpPr txBox="1"/>
          <p:nvPr/>
        </p:nvSpPr>
        <p:spPr>
          <a:xfrm>
            <a:off x="3580481" y="2504937"/>
            <a:ext cx="4224600" cy="7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Pintura representando Diderot. Louis-Michel, 1767.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68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f7777bd29_1_197"/>
          <p:cNvSpPr/>
          <p:nvPr/>
        </p:nvSpPr>
        <p:spPr>
          <a:xfrm>
            <a:off x="663800" y="891250"/>
            <a:ext cx="7660500" cy="2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fazer críticas aos reis absolutistas e à Igreja, a obra foi proibida e, mesmo sendo pequeno o número de pessoas que sabia ler, a Enciclopédia foi sucesso em vendas.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D’Alembert reconhecia a autoridade da Igreja, mas afirmava que o conhecimento humano derivava do mundo que o cercava e do funcionamento de sua própria mente.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cf7777bd29_1_197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cf7777bd29_1_197"/>
          <p:cNvSpPr txBox="1"/>
          <p:nvPr/>
        </p:nvSpPr>
        <p:spPr>
          <a:xfrm>
            <a:off x="3091310" y="299309"/>
            <a:ext cx="29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ENCICLOPÉDIA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0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7b087a9827_0_31"/>
          <p:cNvSpPr txBox="1"/>
          <p:nvPr/>
        </p:nvSpPr>
        <p:spPr>
          <a:xfrm>
            <a:off x="671343" y="642611"/>
            <a:ext cx="7660500" cy="310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5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225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Profª</a:t>
            </a:r>
            <a:r>
              <a:rPr lang="pt-BR" sz="24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Marcela Souza Santos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2ª SÉRIE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/>
        </p:nvSpPr>
        <p:spPr>
          <a:xfrm>
            <a:off x="3986373" y="805329"/>
            <a:ext cx="4337914" cy="308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Você, muito provavelmente, conhece o símbolo ao lado. A enciclopédia digital e colaborativa, </a:t>
            </a:r>
            <a:r>
              <a:rPr lang="pt-BR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Wikipedia, 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 dos sites mais acessados do Brasil.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991124" y="282149"/>
            <a:ext cx="5262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ENCICLOPÉDIA NA ATUALIDADE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915438" y="4236387"/>
            <a:ext cx="22749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https://bit.ly/3bgS2xV  Acesso: 07/05/2021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455" y="1013019"/>
            <a:ext cx="2958841" cy="3086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550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b087a9827_0_14"/>
          <p:cNvSpPr/>
          <p:nvPr/>
        </p:nvSpPr>
        <p:spPr>
          <a:xfrm>
            <a:off x="1708225" y="276002"/>
            <a:ext cx="5757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7b087a9827_0_14"/>
          <p:cNvSpPr txBox="1"/>
          <p:nvPr/>
        </p:nvSpPr>
        <p:spPr>
          <a:xfrm>
            <a:off x="698642" y="905401"/>
            <a:ext cx="765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frase a seguir contém erros. Identifique-os e reescreva-a corretamente. “O iluminismo foi um movimento que surgiu na Europa, no século XIX, e defendia os valores da Idade Média e a defesa da fé para explicar a ciência”.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087a9827_0_19"/>
          <p:cNvSpPr/>
          <p:nvPr/>
        </p:nvSpPr>
        <p:spPr>
          <a:xfrm>
            <a:off x="1708225" y="276002"/>
            <a:ext cx="5757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CORREÇÃO DA ATIVIDADE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7b087a9827_0_19"/>
          <p:cNvSpPr txBox="1"/>
          <p:nvPr/>
        </p:nvSpPr>
        <p:spPr>
          <a:xfrm>
            <a:off x="729465" y="905401"/>
            <a:ext cx="7657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“O iluminismo foi um movimento que surgiu na Europa, </a:t>
            </a:r>
            <a:r>
              <a:rPr lang="pt-BR" sz="24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 século XIX</a:t>
            </a: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 defendia os valores da </a:t>
            </a:r>
            <a:r>
              <a:rPr lang="pt-BR" sz="24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Idade Média </a:t>
            </a: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a defesa </a:t>
            </a:r>
            <a:r>
              <a:rPr lang="pt-BR" sz="24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da fé para explicar a ciência</a:t>
            </a:r>
            <a:r>
              <a:rPr lang="pt-B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R.: O iluminismo foi um movimento que surgiu na Europa, no século XVII, e defendia a ciência e o uso da razão.”</a:t>
            </a:r>
            <a:endParaRPr sz="1400" b="0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679700" y="867575"/>
            <a:ext cx="7630200" cy="3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movimento de ideias, dos séculos XVII e XVIII;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razão conduziria os seres humanos ao progresso;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ainda influencia a atualidade.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Iluministas opunham-se ao absolutismo, aos privilégios da nobreza e do clero, à intolerância religiosa 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falta de liberdade, características do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Antigo Regime.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1708220" y="276009"/>
            <a:ext cx="575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RETOMADA</a:t>
            </a:r>
            <a:r>
              <a:rPr lang="pt-B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663788" y="1176573"/>
            <a:ext cx="7660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em seu caderno e responda: o que foi o Iluminismo? Como ele interferiu no modo de pensar da época e quais suas consequências para o período atual? 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991124" y="282149"/>
            <a:ext cx="52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/>
        </p:nvSpPr>
        <p:spPr>
          <a:xfrm>
            <a:off x="663788" y="871773"/>
            <a:ext cx="7660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Foi um movimento de ideias, desenvolvido na Europa, nos séculos XVII e XVIII. Interferiu no pensamento da época ao defender o uso da razão para o esclarecimento das pessoas e ao criticar o Antigo Regime monárquico, questionando privilégios. Na atualidade, vemos sua influência na organização dos poderes (Executivo, Legislativo e Judiciário) e no avanço da ciência, por exemplo.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1991124" y="282149"/>
            <a:ext cx="52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CORRIGIR?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c5ee67f6_0_32"/>
          <p:cNvSpPr/>
          <p:nvPr/>
        </p:nvSpPr>
        <p:spPr>
          <a:xfrm>
            <a:off x="2605800" y="2192375"/>
            <a:ext cx="5391600" cy="110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oposição: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d8c5ee67f6_0_32"/>
          <p:cNvSpPr/>
          <p:nvPr/>
        </p:nvSpPr>
        <p:spPr>
          <a:xfrm>
            <a:off x="1708225" y="276002"/>
            <a:ext cx="5757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d8c5ee67f6_0_32"/>
          <p:cNvSpPr txBox="1"/>
          <p:nvPr/>
        </p:nvSpPr>
        <p:spPr>
          <a:xfrm>
            <a:off x="717425" y="2844850"/>
            <a:ext cx="15618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d8c5ee67f6_0_32"/>
          <p:cNvSpPr txBox="1"/>
          <p:nvPr/>
        </p:nvSpPr>
        <p:spPr>
          <a:xfrm>
            <a:off x="2605800" y="1589688"/>
            <a:ext cx="53916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razão: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d8c5ee67f6_0_32"/>
          <p:cNvSpPr txBox="1"/>
          <p:nvPr/>
        </p:nvSpPr>
        <p:spPr>
          <a:xfrm>
            <a:off x="2660725" y="3802000"/>
            <a:ext cx="36114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crítica: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d8c5ee67f6_0_32"/>
          <p:cNvSpPr txBox="1"/>
          <p:nvPr/>
        </p:nvSpPr>
        <p:spPr>
          <a:xfrm>
            <a:off x="717425" y="617725"/>
            <a:ext cx="75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o esquema a seguir com as informações corretas sobre o Iluminismo, em relação às suas características: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d8c5ee67f6_0_32"/>
          <p:cNvSpPr/>
          <p:nvPr/>
        </p:nvSpPr>
        <p:spPr>
          <a:xfrm rot="-2697910">
            <a:off x="2153700" y="2258185"/>
            <a:ext cx="348957" cy="213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8c5ee67f6_0_32"/>
          <p:cNvSpPr/>
          <p:nvPr/>
        </p:nvSpPr>
        <p:spPr>
          <a:xfrm rot="2701003">
            <a:off x="1964698" y="3666830"/>
            <a:ext cx="726977" cy="213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d8c5ee67f6_0_32"/>
          <p:cNvSpPr/>
          <p:nvPr/>
        </p:nvSpPr>
        <p:spPr>
          <a:xfrm rot="3259">
            <a:off x="2279377" y="2845000"/>
            <a:ext cx="316500" cy="21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8c5ee67f6_0_44"/>
          <p:cNvSpPr/>
          <p:nvPr/>
        </p:nvSpPr>
        <p:spPr>
          <a:xfrm>
            <a:off x="1708225" y="276002"/>
            <a:ext cx="5757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CORRIGINDO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d8c5ee67f6_0_44"/>
          <p:cNvSpPr txBox="1"/>
          <p:nvPr/>
        </p:nvSpPr>
        <p:spPr>
          <a:xfrm>
            <a:off x="717425" y="2768650"/>
            <a:ext cx="1561800" cy="5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d8c5ee67f6_0_44"/>
          <p:cNvSpPr/>
          <p:nvPr/>
        </p:nvSpPr>
        <p:spPr>
          <a:xfrm rot="-2698997">
            <a:off x="2098348" y="2200736"/>
            <a:ext cx="726977" cy="213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d8c5ee67f6_0_44"/>
          <p:cNvSpPr/>
          <p:nvPr/>
        </p:nvSpPr>
        <p:spPr>
          <a:xfrm rot="2795">
            <a:off x="2435487" y="2962975"/>
            <a:ext cx="369000" cy="21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d8c5ee67f6_0_44"/>
          <p:cNvSpPr/>
          <p:nvPr/>
        </p:nvSpPr>
        <p:spPr>
          <a:xfrm rot="2701003">
            <a:off x="2134648" y="3877630"/>
            <a:ext cx="726977" cy="2138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d8c5ee67f6_0_44"/>
          <p:cNvSpPr txBox="1"/>
          <p:nvPr/>
        </p:nvSpPr>
        <p:spPr>
          <a:xfrm>
            <a:off x="717425" y="617725"/>
            <a:ext cx="75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o esquema a seguir com as informações corretas sobre o Iluminismo, em relação às suas características: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d8c5ee67f6_0_44"/>
          <p:cNvSpPr txBox="1"/>
          <p:nvPr/>
        </p:nvSpPr>
        <p:spPr>
          <a:xfrm>
            <a:off x="2924975" y="1421000"/>
            <a:ext cx="719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razão: </a:t>
            </a: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levaria a humanidade ao progresso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d8c5ee67f6_0_44"/>
          <p:cNvSpPr txBox="1"/>
          <p:nvPr/>
        </p:nvSpPr>
        <p:spPr>
          <a:xfrm>
            <a:off x="2830675" y="1975100"/>
            <a:ext cx="5529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oposição: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Char char="-"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aos privilégios da nobreza e do clero;</a:t>
            </a:r>
            <a:endParaRPr sz="24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Char char="-"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ao absolutismo;</a:t>
            </a:r>
            <a:endParaRPr sz="24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Char char="-"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à intolerância religiosa; </a:t>
            </a:r>
            <a:endParaRPr sz="24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alibri"/>
              <a:buChar char="-"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à falta de liberdade.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d8c5ee67f6_0_44"/>
          <p:cNvSpPr txBox="1"/>
          <p:nvPr/>
        </p:nvSpPr>
        <p:spPr>
          <a:xfrm>
            <a:off x="2973025" y="3930600"/>
            <a:ext cx="330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crítica: </a:t>
            </a: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ao Antigo Regime.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f7777bd29_1_204"/>
          <p:cNvSpPr txBox="1"/>
          <p:nvPr/>
        </p:nvSpPr>
        <p:spPr>
          <a:xfrm>
            <a:off x="663788" y="1633773"/>
            <a:ext cx="7660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em seu caderno e responda: em que consistia a Enciclopédia, idealizada por Diderot e D’Alembert?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f7777bd29_1_204"/>
          <p:cNvSpPr txBox="1"/>
          <p:nvPr/>
        </p:nvSpPr>
        <p:spPr>
          <a:xfrm>
            <a:off x="1991124" y="282149"/>
            <a:ext cx="52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cf7777bd29_1_204"/>
          <p:cNvSpPr txBox="1"/>
          <p:nvPr/>
        </p:nvSpPr>
        <p:spPr>
          <a:xfrm>
            <a:off x="1673175" y="854775"/>
            <a:ext cx="5800500" cy="46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 responda!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862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7777bd29_1_210"/>
          <p:cNvSpPr txBox="1"/>
          <p:nvPr/>
        </p:nvSpPr>
        <p:spPr>
          <a:xfrm>
            <a:off x="663788" y="783637"/>
            <a:ext cx="76605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em seu caderno e responda: o que era a Enciclopédia, idealizada por Diderot e D’Alembert?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 ideia era reunir todo o conhecimento até então produzido e, ao mesmo tempo, divulgá-lo para muitas pessoas. Organizada em verbetes, respostas rápidas, para facilitar o acesso ao conhecimento. A Enciclopédia foi um sucesso em vendas.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cf7777bd29_1_210"/>
          <p:cNvSpPr txBox="1"/>
          <p:nvPr/>
        </p:nvSpPr>
        <p:spPr>
          <a:xfrm>
            <a:off x="1991124" y="282149"/>
            <a:ext cx="52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CORRIGINDO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13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821934" y="301531"/>
            <a:ext cx="556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696413" y="1763531"/>
            <a:ext cx="75543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Reconhecer as principais características do Iluminismo</a:t>
            </a:r>
            <a:r>
              <a:rPr lang="pt-BR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Conhecer o </a:t>
            </a: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projeto </a:t>
            </a:r>
            <a:r>
              <a:rPr lang="pt-BR" sz="2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Enciclopedista.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Compreender </a:t>
            </a: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 proposta de tripartição dos </a:t>
            </a:r>
            <a:r>
              <a:rPr lang="pt-BR" sz="24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poderes, inspirada </a:t>
            </a:r>
            <a:r>
              <a:rPr lang="pt-BR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nas ideias de Montesquieu.</a:t>
            </a:r>
            <a:endParaRPr lang="pt-BR" sz="2400" dirty="0" smtClean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75588" y="3077277"/>
            <a:ext cx="21881490" cy="326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C-0019-20 Marca Horizontal.png" descr="GOC-0019-20 Marca Horizontal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732912" y="1673596"/>
            <a:ext cx="3678176" cy="12934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98182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674800" y="1000750"/>
            <a:ext cx="76605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FERREIRA, Marieta de Moraes.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 EM CURSO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Volume único. 1 ed. Editora do Brasil. Rio de Janeiro, 2016.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FORTES, Luiz Roberto Salinas.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 e os reis filósofos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Coleção Tudo é História, nº 22. 3ª ed. Brasiliense. São Paulo, 1985.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JÚNIOR, Alfredo Boulos. </a:t>
            </a:r>
            <a:r>
              <a:rPr lang="pt-B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 sociedade e cidadania</a:t>
            </a: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2. ed. São Paulo/sp: Ftd, 2012.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3321397" y="287681"/>
            <a:ext cx="219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3580375" y="969175"/>
            <a:ext cx="4743900" cy="22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lembra dos significados da palavra “razão”?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Lembra da relação que essa palavra tem com os pensadores do século XVIII?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663800" y="43626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href='https://br.freepik.com/vetores/pessoas'&gt;Pessoas vetor criado por stories - br.freepik.com&lt;/a&gt;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00" y="829413"/>
            <a:ext cx="3000000" cy="34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3122750" y="909475"/>
            <a:ext cx="5201700" cy="22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Talvez você tenha associado a palavra razão somente à habilidade para fazer avaliações corretas, de “se ter razão” sobre algo. Porém, a razão também significa raciocínio, poder de compreensão.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300" y="807375"/>
            <a:ext cx="2368601" cy="18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685300" y="3187675"/>
            <a:ext cx="5611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pensadores iluministas do século XVIII acreditavam que o uso da razão iria iluminar as “trevas” da ignorância da superstição.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595775" y="2685975"/>
            <a:ext cx="24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https://bit.ly/2QcRLEu. Acesso em 16/03/2021.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669300" y="863600"/>
            <a:ext cx="5014500" cy="25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os iluministas, a maioria das pessoas estava mergulhada na ignorância, no fanatismo religioso, e só a razão poderia torná-las esclarecidas.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74399" marR="0" lvl="0" indent="-37439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	Qual a sua opinião sobre esse pensamento?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4600" y="787400"/>
            <a:ext cx="2545776" cy="20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5683775" y="2900200"/>
            <a:ext cx="276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https://bit.ly/38T10jH. Acesso em 16/03/2021.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669300" y="3350500"/>
            <a:ext cx="6234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0400" marR="0" lvl="0" indent="-344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já se perguntou como essa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ideia interferiu no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 científico?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3557075" y="805150"/>
            <a:ext cx="4746900" cy="27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111599" marR="0" lvl="0" indent="-11159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você faz uma pesquisa, a que recurso costuma recorrer primeiro? Sites de busca ou livros físicos, como as enciclopédias?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1599" marR="0" lvl="0" indent="-3959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1599" marR="0" lvl="0" indent="-11159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sabia que a criação da primeira enciclopédia é creditada aos iluministas?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50" y="862300"/>
            <a:ext cx="2786724" cy="222328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708363" y="3275100"/>
            <a:ext cx="290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Disponpivel em https://bit.ly/3cHY2Q7. Acesso em 16/03/2021.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708375" y="3581400"/>
            <a:ext cx="75957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Assim, estudar o iluminismo é compreender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processo que facilitou o acesso que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hoje temos ao conhecimento.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1807525" y="829775"/>
            <a:ext cx="6461700" cy="3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Iluminismo, ou Ilustração, foi um movimento de ideias, desenvolvido na Europa nos séculos XVII e XVIII, que ainda influencia a atualidade.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nome Iluminismo deriva do fato de os homens, que criaram esse movimento, verem a si mesmos como os defensores da luz (razão) contra as trevas (tradição e autoridade).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1685575" y="287875"/>
            <a:ext cx="577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FOI O ILUMINISMO?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24" y="865325"/>
            <a:ext cx="945001" cy="17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/>
        </p:nvSpPr>
        <p:spPr>
          <a:xfrm rot="-5400000">
            <a:off x="-162200" y="1677275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Disponível em: https://bit.ly/2P9bDIl. Acesso em 16/03/2021.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3139825" y="881350"/>
            <a:ext cx="51522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iluministas opunham-se ao conhecimento baseado na “autoridade” e na “tradição” e propunham a busca de um novo conhecimento baseado na razão.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 descr="Charge sobra a chamada partilha da África. Em 1884 e 1885 as nações europeias e o Japão se reuniram na Alemanha, na cidade de Berlim e decidiram sobre a divisão dos territórios africanos.&#10;&lt;br&gt;&lt;br/&gt;&#10;Palavras-chave: relações culturais, relações de poder, Imperialismo, África, capitalismo monopolista.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3139813" y="287866"/>
            <a:ext cx="29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USO DA RAZÃO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9" descr="Arquivo: Francisco José de Goya y Lucientes - O sono da razão produz monstros (nº 43), de Los Caprichos - Google Art Project.jpg"/>
          <p:cNvPicPr preferRelativeResize="0"/>
          <p:nvPr/>
        </p:nvPicPr>
        <p:blipFill rotWithShape="1">
          <a:blip r:embed="rId3">
            <a:alphaModFix/>
          </a:blip>
          <a:srcRect t="3306" r="457"/>
          <a:stretch/>
        </p:blipFill>
        <p:spPr>
          <a:xfrm>
            <a:off x="883225" y="827838"/>
            <a:ext cx="2037144" cy="28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/>
          <p:nvPr/>
        </p:nvSpPr>
        <p:spPr>
          <a:xfrm rot="-5400000">
            <a:off x="-698900" y="2147900"/>
            <a:ext cx="290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Disponível em: &lt;https://bit.ly/30Q6zLo&gt; Acesso em: 01 dez. 2020.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731250" y="3724475"/>
            <a:ext cx="5522700" cy="923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“O sono da razão produz monstros”, do artista Francisco Goya, 1799, Espanha.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1530</Words>
  <Application>Microsoft Office PowerPoint</Application>
  <PresentationFormat>Apresentação na tela (16:9)</PresentationFormat>
  <Paragraphs>156</Paragraphs>
  <Slides>31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Helvetica Neue</vt:lpstr>
      <vt:lpstr>Arial</vt:lpstr>
      <vt:lpstr>Roboto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Marcela Souza Santos</dc:creator>
  <cp:lastModifiedBy>Marcela Souza Santos</cp:lastModifiedBy>
  <cp:revision>5</cp:revision>
  <dcterms:modified xsi:type="dcterms:W3CDTF">2023-10-17T15:53:12Z</dcterms:modified>
</cp:coreProperties>
</file>